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7" r:id="rId4"/>
    <p:sldId id="288" r:id="rId5"/>
    <p:sldId id="289" r:id="rId6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65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DBC929F-9721-3263-46D1-EB763ED400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95F6261-A4DE-C035-BCAD-A55C89DEE4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B1C46FC-3D3A-5BE5-C535-F65B49A27A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1CEF30-B5BA-49E7-8DEC-87D55D2AA7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6756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3DC8A07-90B2-F70F-9D1B-0471C4E921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3C7F682-D41D-CF01-F631-DB30F24A14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8B5EACF-7DEC-C839-9A55-2EDE0BDFA7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F4B736-0041-46E2-9E15-3770B554D2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2452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82CC3E-84DA-C2CE-AC00-E57D29A46F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2264F59-90F8-6FED-0D17-5ED3F9B063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A2841D8-A80A-0774-4083-C6EB29CADD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3E422-9D2D-4CA7-BB08-DE4194C524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065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AA762EA-9F6D-E8DD-3924-828F9D7173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FD44D61-B523-A1BA-748D-90F3D84EE4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23FB96-3793-21EF-4D7E-1D354CBE3B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C67FE8-F552-43C5-9A57-E6B29A852F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151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AF5FF18-025F-27E9-33D8-C459AEF8BC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BB836AB-EE07-A7E4-8115-9BECCCF2C3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52E6F10-2F07-2D19-3055-452F8F3E7A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A1BC02-BF6A-45B7-80B2-51031DBEE3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45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09F581-0B94-1173-5FB8-E4AD26B954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E6490E1-5D9C-B138-29D0-E090C64D54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5534EFE-5C94-6573-3995-5FCF786863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474DE7-9C2F-4C5A-8EBE-FF7D188865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9841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9C7691-3CDD-E9AA-85BB-CF1532B4F6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E36C66-B1EC-DAA5-8A4B-6F4D459D64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C3B8CA-B0A9-42B4-E56E-C6DDD5D653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62B039-D950-4ACF-8AD8-EA1727DC3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3625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0A43A92-6A28-2965-7C97-6B80C3A7B2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28C210E-3289-7700-145C-0A8D365566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E1B6A8-99BA-A8A0-7E40-B4B0D5C534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ED58C-1091-4969-98EB-AF6BDCFD41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041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43660EC-DA25-7971-7844-F0053876B6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FA48F08-99E8-197C-7AA1-3AEA80292B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117F861-6D31-C4A3-5CA6-45857EB742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BEF334-D0C5-40EF-84DE-15D0006B6E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707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DBD96D9-63DF-8B78-3CBC-96D8B168D3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1453892-5D3F-2390-AAFD-44561583A7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997D6F4-258D-84FE-21D3-10C84E855C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7E0A1-6661-42C2-BA48-71105415E4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5762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B5320B-2E02-CDF5-46A7-DC9800DE8B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018E2E-1DCD-5351-E09A-0B52B09BD1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6D359C-20B2-8A3E-3FA9-BAF06781DB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F17624-0E70-4C12-8170-526877D988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00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720D40-1C56-7E11-D7A1-18A083FC9A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786762-9E6A-89D2-E0E5-254DBCACB0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BAFFFC-3B50-B1D0-AA18-1883DCE31B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3A753B-F316-48BF-9020-E04D330FEA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07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5A4468A-A0F3-466F-83B5-FE49434272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A177F77-391A-01BC-5A57-5D866B44EB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59C8BA7-6355-BE43-9094-8D7C79C3663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F2C35A1-2922-8741-3BE1-71F813D5263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306DA96-3A06-8184-8514-F749565C97C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B2BA77-768D-4566-B128-30B4DD1128A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8C902B04-000E-278A-28C5-1E9F30DB09B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Evidence-Based Medicine - Week 6</a:t>
            </a:r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FDB28857-038C-5FF5-413B-D615D44AB81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" altLang="en-US" sz="2000"/>
              <a:t>prof. Dr. Slobodan Janković</a:t>
            </a:r>
            <a:endParaRPr lang="en-US" altLang="en-US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B9F5EDD2-A8C8-964A-363A-B2C07D74B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135" y="2703066"/>
            <a:ext cx="668484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" altLang="en-US" sz="3200" dirty="0"/>
              <a:t>EVALUATION OF THE STUDIES OF</a:t>
            </a:r>
            <a:endParaRPr lang="sr-Cyrl-CS" altLang="en-US" sz="3200" dirty="0"/>
          </a:p>
          <a:p>
            <a:pPr algn="ctr" eaLnBrk="1" hangingPunct="1"/>
            <a:r>
              <a:rPr lang="en" altLang="en-US" sz="3200" dirty="0"/>
              <a:t>PROGNOSTIC FACTORS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3C00B6A-42F0-1072-4B5C-F8E37A0203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Is the prognostic factor study valid?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9983DA1A-06E6-EB95-362F-0B4EC08B4B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Did the study follow a representative population of patients at a sufficiently early stage of the disease? - it is best to start monitoring immediately after diagnosis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Are the patients monitored long enough and completely? - a maximum of 20% of patients can be " lost " and the study remains valid .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Were the objective criteria for the outcome applied blindly ?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If subgroups with different prognosis are identified :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 b="1" dirty="0"/>
              <a:t>Was a correction made for an important prognostic factor ?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 b="1" dirty="0"/>
              <a:t>Has validation been done in an independent group of patients?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DF8D855F-DF6D-1DB9-FC9E-221DAB12B2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Is the prognostic study clinically significant ?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041BB18F-C34D-B142-7563-65A3E93BDE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/>
              <a:t>How common is a particular disease outcome over time ?</a:t>
            </a:r>
          </a:p>
          <a:p>
            <a:pPr eaLnBrk="1" hangingPunct="1"/>
            <a:r>
              <a:rPr lang="en" altLang="en-US"/>
              <a:t>How accurate is the forecast?</a:t>
            </a:r>
          </a:p>
          <a:p>
            <a:pPr lvl="2" eaLnBrk="1" hangingPunct="1"/>
            <a:r>
              <a:rPr lang="en" altLang="en-US" b="1"/>
              <a:t>Precision is determined based on confidence intervals</a:t>
            </a:r>
            <a:endParaRPr lang="en-US" altLang="en-US" b="1"/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BC1D0D0-078B-B9D5-CC5B-057335355C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3200" b="1" dirty="0"/>
              <a:t>Can this valid, significant prognostic study be applied to my patient ?</a:t>
            </a:r>
            <a:r>
              <a:rPr lang="en" altLang="en-US" sz="4000" dirty="0"/>
              <a:t> 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96E15C85-AF66-0F8D-45AF-D2B1EC7EB9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Are the study patients similar to my patient </a:t>
            </a:r>
            <a:r>
              <a:rPr lang="sr-Latn-RS" altLang="en-US" dirty="0" err="1"/>
              <a:t>or</a:t>
            </a:r>
            <a:r>
              <a:rPr lang="sr-Latn-RS" altLang="en-US" dirty="0"/>
              <a:t> </a:t>
            </a:r>
            <a:r>
              <a:rPr lang="sr-Latn-RS" altLang="en-US" dirty="0" err="1"/>
              <a:t>not</a:t>
            </a:r>
            <a:r>
              <a:rPr lang="en" altLang="en-US" dirty="0"/>
              <a:t>?</a:t>
            </a:r>
          </a:p>
          <a:p>
            <a:pPr eaLnBrk="1" hangingPunct="1"/>
            <a:r>
              <a:rPr lang="sr-Latn-RS" altLang="en-US" dirty="0" err="1"/>
              <a:t>Will</a:t>
            </a:r>
            <a:r>
              <a:rPr lang="sr-Latn-RS" altLang="en-US" dirty="0"/>
              <a:t> </a:t>
            </a:r>
            <a:r>
              <a:rPr lang="sr-Latn-RS" altLang="en-US" dirty="0" err="1"/>
              <a:t>the</a:t>
            </a:r>
            <a:r>
              <a:rPr lang="sr-Latn-RS" altLang="en-US" dirty="0"/>
              <a:t> </a:t>
            </a:r>
            <a:r>
              <a:rPr lang="sr-Latn-RS" altLang="en-US" dirty="0" err="1"/>
              <a:t>conclusions</a:t>
            </a:r>
            <a:r>
              <a:rPr lang="sr-Latn-RS" altLang="en-US" dirty="0"/>
              <a:t> </a:t>
            </a:r>
            <a:r>
              <a:rPr lang="sr-Latn-RS" altLang="en-US" dirty="0" err="1"/>
              <a:t>of</a:t>
            </a:r>
            <a:r>
              <a:rPr lang="sr-Latn-RS" altLang="en-US" dirty="0"/>
              <a:t> </a:t>
            </a:r>
            <a:r>
              <a:rPr lang="sr-Latn-RS" altLang="en-US" dirty="0" err="1"/>
              <a:t>the</a:t>
            </a:r>
            <a:r>
              <a:rPr lang="sr-Latn-RS" altLang="en-US" dirty="0"/>
              <a:t> </a:t>
            </a:r>
            <a:r>
              <a:rPr lang="sr-Latn-RS" altLang="en-US" dirty="0" err="1"/>
              <a:t>study</a:t>
            </a:r>
            <a:r>
              <a:rPr lang="sr-Latn-RS" altLang="en-US" dirty="0"/>
              <a:t> </a:t>
            </a:r>
            <a:r>
              <a:rPr lang="sr-Latn-RS" altLang="en-US" dirty="0" err="1"/>
              <a:t>have</a:t>
            </a:r>
            <a:r>
              <a:rPr lang="sr-Latn-RS" altLang="en-US" dirty="0"/>
              <a:t> some </a:t>
            </a:r>
            <a:r>
              <a:rPr lang="sr-Latn-RS" altLang="en-US" dirty="0" err="1"/>
              <a:t>practical</a:t>
            </a:r>
            <a:r>
              <a:rPr lang="sr-Latn-RS" altLang="en-US" dirty="0"/>
              <a:t> </a:t>
            </a:r>
            <a:r>
              <a:rPr lang="sr-Latn-RS" altLang="en-US" dirty="0" err="1"/>
              <a:t>implication</a:t>
            </a:r>
            <a:r>
              <a:rPr lang="sr-Latn-RS" altLang="en-US" dirty="0"/>
              <a:t>, </a:t>
            </a:r>
            <a:r>
              <a:rPr lang="sr-Latn-RS" altLang="en-US" dirty="0" err="1"/>
              <a:t>e.g</a:t>
            </a:r>
            <a:r>
              <a:rPr lang="sr-Latn-RS" altLang="en-US" dirty="0"/>
              <a:t>., </a:t>
            </a:r>
            <a:r>
              <a:rPr lang="sr-Latn-RS" altLang="en-US" dirty="0" err="1"/>
              <a:t>risk</a:t>
            </a:r>
            <a:r>
              <a:rPr lang="sr-Latn-RS" altLang="en-US" dirty="0"/>
              <a:t> </a:t>
            </a:r>
            <a:r>
              <a:rPr lang="sr-Latn-RS" altLang="en-US" dirty="0" err="1"/>
              <a:t>factor</a:t>
            </a:r>
            <a:r>
              <a:rPr lang="sr-Latn-RS" altLang="en-US" dirty="0"/>
              <a:t> </a:t>
            </a:r>
            <a:r>
              <a:rPr lang="sr-Latn-RS" altLang="en-US" dirty="0" err="1"/>
              <a:t>avoidance</a:t>
            </a:r>
            <a:r>
              <a:rPr lang="sr-Latn-RS" altLang="en-US" dirty="0"/>
              <a:t>, </a:t>
            </a:r>
            <a:r>
              <a:rPr lang="sr-Latn-RS" altLang="en-US" dirty="0" err="1"/>
              <a:t>or</a:t>
            </a:r>
            <a:r>
              <a:rPr lang="sr-Latn-RS" altLang="en-US" dirty="0"/>
              <a:t> </a:t>
            </a:r>
            <a:r>
              <a:rPr lang="sr-Latn-RS" altLang="en-US" dirty="0" err="1"/>
              <a:t>not</a:t>
            </a:r>
            <a:r>
              <a:rPr lang="sr-Latn-RS" altLang="en-US" dirty="0"/>
              <a:t>?</a:t>
            </a:r>
            <a:endParaRPr lang="e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196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Times New Roman</vt:lpstr>
      <vt:lpstr>Default Design</vt:lpstr>
      <vt:lpstr>Evidence-Based Medicine - Week 6</vt:lpstr>
      <vt:lpstr>PowerPoint Presentation</vt:lpstr>
      <vt:lpstr>Is the prognostic factor study valid?</vt:lpstr>
      <vt:lpstr>Is the prognostic study clinically significant ?</vt:lpstr>
      <vt:lpstr>Can this valid, significant prognostic study be applied to my patient ? </vt:lpstr>
    </vt:vector>
  </TitlesOfParts>
  <Company>MF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Boj</cp:lastModifiedBy>
  <cp:revision>58</cp:revision>
  <dcterms:created xsi:type="dcterms:W3CDTF">2007-02-10T21:18:48Z</dcterms:created>
  <dcterms:modified xsi:type="dcterms:W3CDTF">2023-08-19T13:37:25Z</dcterms:modified>
</cp:coreProperties>
</file>